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347" r:id="rId8"/>
    <p:sldId id="263" r:id="rId9"/>
    <p:sldId id="264" r:id="rId10"/>
    <p:sldId id="348" r:id="rId11"/>
  </p:sldIdLst>
  <p:sldSz cx="9144000" cy="5143500" type="screen16x9"/>
  <p:notesSz cx="6858000" cy="9144000"/>
  <p:embeddedFontLst>
    <p:embeddedFont>
      <p:font typeface="Crimson Text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Vidalok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25212-E621-4331-A500-29EE0669F541}">
  <a:tblStyle styleId="{DCF25212-E621-4331-A500-29EE0669F5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45550" y="1482825"/>
            <a:ext cx="74529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9" name="Google Shape;459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5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5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5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5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5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5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5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5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8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Игра «Увлекательное путешествие в мир педагогики» для обучающихся психолого-педагогического класса как средство формирования представлений о будущей профессии</a:t>
            </a:r>
          </a:p>
        </p:txBody>
      </p:sp>
      <p:sp>
        <p:nvSpPr>
          <p:cNvPr id="489" name="Google Shape;489;p60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2107E-4B0E-9590-F2ED-88BBC6B93B66}"/>
              </a:ext>
            </a:extLst>
          </p:cNvPr>
          <p:cNvSpPr txBox="1"/>
          <p:nvPr/>
        </p:nvSpPr>
        <p:spPr>
          <a:xfrm>
            <a:off x="5450893" y="3569162"/>
            <a:ext cx="360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Преподаватели ГБПОУ «ГК г. Сызрани»</a:t>
            </a:r>
          </a:p>
          <a:p>
            <a:pPr algn="r"/>
            <a:r>
              <a:rPr lang="ru-RU" dirty="0"/>
              <a:t>Антропова Д.А.,</a:t>
            </a:r>
          </a:p>
          <a:p>
            <a:pPr algn="r"/>
            <a:r>
              <a:rPr lang="ru-RU" dirty="0" err="1"/>
              <a:t>Ефимина</a:t>
            </a:r>
            <a:r>
              <a:rPr lang="ru-RU" dirty="0"/>
              <a:t> Е.А.,</a:t>
            </a:r>
          </a:p>
          <a:p>
            <a:pPr algn="r"/>
            <a:r>
              <a:rPr lang="ru-RU" dirty="0"/>
              <a:t>Лобова 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1849D6E2-8C50-4B02-10F6-34F4BD47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89" y="1297686"/>
            <a:ext cx="6896328" cy="2836991"/>
          </a:xfrm>
        </p:spPr>
        <p:txBody>
          <a:bodyPr/>
          <a:lstStyle/>
          <a:p>
            <a:pPr marL="114300" lvl="0" indent="0" algn="just">
              <a:buNone/>
            </a:pPr>
            <a:r>
              <a:rPr lang="ru-RU" sz="1800" b="1" dirty="0"/>
              <a:t>Профессиональные компетенции</a:t>
            </a:r>
            <a:r>
              <a:rPr lang="ru-RU" sz="1800" dirty="0"/>
              <a:t> через решение реальных задач.</a:t>
            </a:r>
          </a:p>
          <a:p>
            <a:pPr marL="114300" lvl="0" indent="0" algn="just">
              <a:buNone/>
            </a:pPr>
            <a:r>
              <a:rPr lang="ru-RU" sz="1800" b="1" dirty="0"/>
              <a:t>Критическое мышление</a:t>
            </a:r>
            <a:r>
              <a:rPr lang="ru-RU" sz="1800" dirty="0"/>
              <a:t> через обсуждение и аргументацию.</a:t>
            </a:r>
          </a:p>
          <a:p>
            <a:pPr marL="114300" lvl="0" indent="0" algn="just">
              <a:buNone/>
            </a:pPr>
            <a:r>
              <a:rPr lang="ru-RU" sz="1800" b="1" dirty="0"/>
              <a:t>Коммуникативные навыки</a:t>
            </a:r>
            <a:r>
              <a:rPr lang="ru-RU" sz="1800" dirty="0"/>
              <a:t> через диалог и взаимодействие.</a:t>
            </a:r>
          </a:p>
          <a:p>
            <a:pPr marL="114300" lvl="0" indent="0" algn="just">
              <a:buNone/>
            </a:pPr>
            <a:r>
              <a:rPr lang="ru-RU" sz="1800" b="1" dirty="0"/>
              <a:t>Мотивацию к самообразованию</a:t>
            </a:r>
            <a:r>
              <a:rPr lang="ru-RU" sz="1800" dirty="0"/>
              <a:t> — ведь чтобы отвечать, нужно знать!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529CFE-A399-1B6E-1138-0EBAEA42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45025"/>
            <a:ext cx="8192236" cy="999462"/>
          </a:xfrm>
        </p:spPr>
        <p:txBody>
          <a:bodyPr/>
          <a:lstStyle/>
          <a:p>
            <a:r>
              <a:rPr lang="ru-RU" dirty="0"/>
              <a:t>Таким образом, игра развивает: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41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Задачи:</a:t>
            </a:r>
            <a:endParaRPr lang="en-US"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body" idx="1"/>
          </p:nvPr>
        </p:nvSpPr>
        <p:spPr>
          <a:xfrm>
            <a:off x="188259" y="1272925"/>
            <a:ext cx="8727141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000" dirty="0"/>
              <a:t>Организовать занятия профильного педагогического класса.</a:t>
            </a:r>
          </a:p>
          <a:p>
            <a:pPr lvl="0" algn="just"/>
            <a:r>
              <a:rPr lang="ru-RU" sz="2000" dirty="0"/>
              <a:t>Дать учащимся представление о значении, характере и специфических особенностях педагогической профессии.</a:t>
            </a:r>
          </a:p>
          <a:p>
            <a:pPr lvl="0" algn="just"/>
            <a:r>
              <a:rPr lang="ru-RU" sz="2000" dirty="0"/>
              <a:t>Привить интерес к педагогической профессии на основе полученных знаний по педагогике и психологии.</a:t>
            </a:r>
          </a:p>
          <a:p>
            <a:pPr lvl="0" algn="just"/>
            <a:r>
              <a:rPr lang="ru-RU" sz="2000" dirty="0"/>
              <a:t>Формировать практические навыки педагога в условиях образовательного пространства.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584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Обучающиеся проходят обучение по следующим программам:</a:t>
            </a:r>
            <a:endParaRPr dirty="0"/>
          </a:p>
        </p:txBody>
      </p:sp>
      <p:sp>
        <p:nvSpPr>
          <p:cNvPr id="501" name="Google Shape;501;p62"/>
          <p:cNvSpPr txBox="1">
            <a:spLocks noGrp="1"/>
          </p:cNvSpPr>
          <p:nvPr>
            <p:ph type="subTitle" idx="3"/>
          </p:nvPr>
        </p:nvSpPr>
        <p:spPr>
          <a:xfrm>
            <a:off x="1609740" y="1650636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Основы педагогики</a:t>
            </a:r>
            <a:endParaRPr dirty="0"/>
          </a:p>
        </p:txBody>
      </p:sp>
      <p:sp>
        <p:nvSpPr>
          <p:cNvPr id="502" name="Google Shape;502;p62"/>
          <p:cNvSpPr txBox="1">
            <a:spLocks noGrp="1"/>
          </p:cNvSpPr>
          <p:nvPr>
            <p:ph type="subTitle" idx="1"/>
          </p:nvPr>
        </p:nvSpPr>
        <p:spPr>
          <a:xfrm>
            <a:off x="5001000" y="1650636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Основы психологии</a:t>
            </a:r>
            <a:endParaRPr dirty="0"/>
          </a:p>
        </p:txBody>
      </p:sp>
      <p:sp>
        <p:nvSpPr>
          <p:cNvPr id="505" name="Google Shape;505;p62"/>
          <p:cNvSpPr txBox="1">
            <a:spLocks noGrp="1"/>
          </p:cNvSpPr>
          <p:nvPr>
            <p:ph type="subTitle" idx="5"/>
          </p:nvPr>
        </p:nvSpPr>
        <p:spPr>
          <a:xfrm>
            <a:off x="4572000" y="3263788"/>
            <a:ext cx="3363071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Азбука вожатского мастерства</a:t>
            </a:r>
            <a:endParaRPr dirty="0"/>
          </a:p>
        </p:txBody>
      </p:sp>
      <p:sp>
        <p:nvSpPr>
          <p:cNvPr id="507" name="Google Shape;507;p62"/>
          <p:cNvSpPr txBox="1">
            <a:spLocks noGrp="1"/>
          </p:cNvSpPr>
          <p:nvPr>
            <p:ph type="subTitle" idx="7"/>
          </p:nvPr>
        </p:nvSpPr>
        <p:spPr>
          <a:xfrm>
            <a:off x="1609740" y="3263788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КТД</a:t>
            </a:r>
            <a:endParaRPr dirty="0"/>
          </a:p>
        </p:txBody>
      </p:sp>
      <p:pic>
        <p:nvPicPr>
          <p:cNvPr id="17" name="Рисунок 16" descr="Мозг в голове со сплошной заливкой">
            <a:extLst>
              <a:ext uri="{FF2B5EF4-FFF2-40B4-BE49-F238E27FC236}">
                <a16:creationId xmlns:a16="http://schemas.microsoft.com/office/drawing/2014/main" id="{AB16EA46-A235-B79F-ED4C-6EC5DAABE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6850" y="2158784"/>
            <a:ext cx="914400" cy="914400"/>
          </a:xfrm>
          <a:prstGeom prst="rect">
            <a:avLst/>
          </a:prstGeom>
        </p:spPr>
      </p:pic>
      <p:pic>
        <p:nvPicPr>
          <p:cNvPr id="19" name="Рисунок 18" descr="Дети со сплошной заливкой">
            <a:extLst>
              <a:ext uri="{FF2B5EF4-FFF2-40B4-BE49-F238E27FC236}">
                <a16:creationId xmlns:a16="http://schemas.microsoft.com/office/drawing/2014/main" id="{A8EC3E2F-E62C-B044-39E3-4D75069A1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5249" y="3902450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2899ECC6-92C6-37CE-A82F-52FF9F8A3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6335" y="3811392"/>
            <a:ext cx="914400" cy="914400"/>
          </a:xfrm>
          <a:prstGeom prst="rect">
            <a:avLst/>
          </a:prstGeom>
        </p:spPr>
      </p:pic>
      <p:pic>
        <p:nvPicPr>
          <p:cNvPr id="23" name="Рисунок 22" descr="Закрытая книга со сплошной заливкой">
            <a:extLst>
              <a:ext uri="{FF2B5EF4-FFF2-40B4-BE49-F238E27FC236}">
                <a16:creationId xmlns:a16="http://schemas.microsoft.com/office/drawing/2014/main" id="{2E4F67A8-3F8D-78DA-35BE-E693C9D8D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5249" y="215878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6568D2-F80C-CF5C-BE4B-C2FA4B76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B1E77F-AE99-8DB7-8711-F3F7D8A4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E789C-C88A-EE30-5D48-095D0D82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" y="332435"/>
            <a:ext cx="2559676" cy="1919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870313-F584-3904-2822-40405EBC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62" y="332434"/>
            <a:ext cx="2559676" cy="19197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43223A-34DE-B78C-CCA2-982760722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6" y="2760102"/>
            <a:ext cx="2559676" cy="1919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41F714-BDE5-D694-2DD1-77DB6F796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162" y="2760101"/>
            <a:ext cx="2559677" cy="19197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268E90-1179-AC15-B9A5-7201A612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23" y="332434"/>
            <a:ext cx="2559675" cy="19197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556EAD-6F6D-E95A-D28F-5F5D6B8B3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123" y="2760101"/>
            <a:ext cx="2559678" cy="1919759"/>
          </a:xfrm>
          <a:prstGeom prst="rect">
            <a:avLst/>
          </a:prstGeom>
        </p:spPr>
      </p:pic>
      <p:sp>
        <p:nvSpPr>
          <p:cNvPr id="2" name="Google Shape;494;p61">
            <a:extLst>
              <a:ext uri="{FF2B5EF4-FFF2-40B4-BE49-F238E27FC236}">
                <a16:creationId xmlns:a16="http://schemas.microsoft.com/office/drawing/2014/main" id="{F7C84637-C32E-BA29-E9C1-3BF625800CBF}"/>
              </a:ext>
            </a:extLst>
          </p:cNvPr>
          <p:cNvSpPr txBox="1">
            <a:spLocks/>
          </p:cNvSpPr>
          <p:nvPr/>
        </p:nvSpPr>
        <p:spPr>
          <a:xfrm>
            <a:off x="1101144" y="-175476"/>
            <a:ext cx="75368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pPr algn="l"/>
            <a:r>
              <a:rPr lang="ru-RU" sz="2400" dirty="0"/>
              <a:t>Фрагменты занятий в педагогическом классе :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subTitle" idx="1"/>
          </p:nvPr>
        </p:nvSpPr>
        <p:spPr>
          <a:xfrm>
            <a:off x="699899" y="1675901"/>
            <a:ext cx="7967023" cy="2352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/>
              <a:t>Как за небольшое количество занятий показать всё это? </a:t>
            </a:r>
          </a:p>
          <a:p>
            <a:pPr marL="0" lvl="0" indent="0" algn="ctr">
              <a:spcAft>
                <a:spcPts val="1200"/>
              </a:spcAft>
            </a:pPr>
            <a:r>
              <a:rPr lang="ru-RU" dirty="0"/>
              <a:t>Как помочь обучающимся  не просто “услышать”, а “прожить” эти направления?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Цель</a:t>
            </a:r>
            <a:r>
              <a:rPr lang="ru-RU" sz="1800" dirty="0"/>
              <a:t> — формирование целостного образа профессии через практическое погружение в основные направления работы учителя.</a:t>
            </a:r>
            <a:endParaRPr sz="1800" dirty="0"/>
          </a:p>
        </p:txBody>
      </p:sp>
      <p:sp>
        <p:nvSpPr>
          <p:cNvPr id="553" name="Google Shape;553;p66"/>
          <p:cNvSpPr txBox="1">
            <a:spLocks noGrp="1"/>
          </p:cNvSpPr>
          <p:nvPr>
            <p:ph type="title"/>
          </p:nvPr>
        </p:nvSpPr>
        <p:spPr>
          <a:xfrm>
            <a:off x="713224" y="445024"/>
            <a:ext cx="7966949" cy="1052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Игра </a:t>
            </a:r>
            <a:r>
              <a:rPr lang="ru-RU" b="1" dirty="0"/>
              <a:t>«Увлекательное путешествие в мир педагогики»</a:t>
            </a:r>
            <a:endParaRPr dirty="0"/>
          </a:p>
        </p:txBody>
      </p:sp>
      <p:pic>
        <p:nvPicPr>
          <p:cNvPr id="3" name="Рисунок 2" descr="Изображение выглядит как текст, мультфильм, Мультфильм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AD1262-B5C2-9FDB-B9B1-40D9AB8A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13" y="1300739"/>
            <a:ext cx="3149254" cy="3142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6A2A0E-B0A0-E363-7E5C-F88C1F63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9" y="299926"/>
            <a:ext cx="8894601" cy="880192"/>
          </a:xfrm>
        </p:spPr>
        <p:txBody>
          <a:bodyPr/>
          <a:lstStyle/>
          <a:p>
            <a:r>
              <a:rPr lang="ru-RU" sz="2000" dirty="0"/>
              <a:t>Игровое поле разделено на пять ключевых направлений работы учителя: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Изображение выглядит как текст, графическая вставка, мультфильм, иллюстрация">
            <a:extLst>
              <a:ext uri="{FF2B5EF4-FFF2-40B4-BE49-F238E27FC236}">
                <a16:creationId xmlns:a16="http://schemas.microsoft.com/office/drawing/2014/main" id="{3A8DFA85-85FC-80BC-877A-2FB5CB81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00"/>
          <a:stretch>
            <a:fillRect/>
          </a:stretch>
        </p:blipFill>
        <p:spPr>
          <a:xfrm>
            <a:off x="932620" y="1180118"/>
            <a:ext cx="6718852" cy="27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3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9498164E-36B1-A6C3-AD4F-020E53A3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902" y="375084"/>
            <a:ext cx="5679900" cy="572700"/>
          </a:xfrm>
        </p:spPr>
        <p:txBody>
          <a:bodyPr/>
          <a:lstStyle/>
          <a:p>
            <a:r>
              <a:rPr lang="ru-RU" dirty="0"/>
              <a:t>Трекер успеха</a:t>
            </a:r>
          </a:p>
        </p:txBody>
      </p:sp>
      <p:pic>
        <p:nvPicPr>
          <p:cNvPr id="20" name="Рисунок 19" descr="Изображение выглядит как текст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BE9FF6-9DDE-6D6D-51CF-DB78326B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712" y="1081600"/>
            <a:ext cx="2453726" cy="36868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0F01A5-AFEB-7A29-1193-75FDFBB37841}"/>
              </a:ext>
            </a:extLst>
          </p:cNvPr>
          <p:cNvSpPr txBox="1"/>
          <p:nvPr/>
        </p:nvSpPr>
        <p:spPr>
          <a:xfrm>
            <a:off x="0" y="947784"/>
            <a:ext cx="4817164" cy="311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385445" indent="450215" algn="just">
              <a:lnSpc>
                <a:spcPct val="110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есть дополнительные поля:</a:t>
            </a:r>
          </a:p>
          <a:p>
            <a:pPr marL="457200" marR="385445" indent="450215" algn="just">
              <a:lnSpc>
                <a:spcPct val="110000"/>
              </a:lnSpc>
              <a:buNone/>
            </a:pP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«Педагогические задачи»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задания, требующие решения педагогических задач»</a:t>
            </a:r>
          </a:p>
          <a:p>
            <a:pPr marL="457200" marR="385445" indent="450215" algn="just">
              <a:lnSpc>
                <a:spcPct val="110000"/>
              </a:lnSpc>
              <a:spcAft>
                <a:spcPts val="25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«Импровизируй»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выполнение заданий за ограниченное время и без возможности обдумать содержание.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8"/>
          <p:cNvSpPr txBox="1">
            <a:spLocks noGrp="1"/>
          </p:cNvSpPr>
          <p:nvPr>
            <p:ph type="title"/>
          </p:nvPr>
        </p:nvSpPr>
        <p:spPr>
          <a:xfrm>
            <a:off x="0" y="278295"/>
            <a:ext cx="8603250" cy="1593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Примеры заданий:</a:t>
            </a:r>
            <a:endParaRPr sz="2800" dirty="0"/>
          </a:p>
        </p:txBody>
      </p:sp>
      <p:sp>
        <p:nvSpPr>
          <p:cNvPr id="566" name="Google Shape;566;p68"/>
          <p:cNvSpPr txBox="1">
            <a:spLocks noGrp="1"/>
          </p:cNvSpPr>
          <p:nvPr>
            <p:ph type="subTitle" idx="1"/>
          </p:nvPr>
        </p:nvSpPr>
        <p:spPr>
          <a:xfrm>
            <a:off x="251791" y="1113183"/>
            <a:ext cx="8603250" cy="3220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В категории </a:t>
            </a:r>
            <a:r>
              <a:rPr lang="ru-RU" sz="2000" b="1" dirty="0"/>
              <a:t>«работа с родителями»</a:t>
            </a:r>
            <a:r>
              <a:rPr lang="ru-RU" sz="2000" dirty="0"/>
              <a:t>: </a:t>
            </a:r>
            <a:r>
              <a:rPr lang="ru-RU" sz="2000" i="1" dirty="0"/>
              <a:t>“Как вы поведёте беседу с родителем, который считает, что его ребёнку не нужна домашняя работа?”</a:t>
            </a:r>
            <a:endParaRPr lang="ru-RU" sz="2000" dirty="0"/>
          </a:p>
          <a:p>
            <a:pPr lvl="0"/>
            <a:r>
              <a:rPr lang="ru-RU" sz="2000" dirty="0"/>
              <a:t>В категории </a:t>
            </a:r>
            <a:r>
              <a:rPr lang="ru-RU" sz="2000" b="1" dirty="0"/>
              <a:t>«учебная деятельность»</a:t>
            </a:r>
            <a:r>
              <a:rPr lang="ru-RU" sz="2000" dirty="0"/>
              <a:t>: </a:t>
            </a:r>
            <a:r>
              <a:rPr lang="ru-RU" sz="2000" i="1" dirty="0"/>
              <a:t>“Ученик постоянно перебивает вас на уроке. Ваши действия?”</a:t>
            </a:r>
            <a:endParaRPr lang="ru-RU" sz="2000" dirty="0"/>
          </a:p>
          <a:p>
            <a:pPr lvl="0"/>
            <a:r>
              <a:rPr lang="ru-RU" sz="2000" dirty="0"/>
              <a:t>В категории </a:t>
            </a:r>
            <a:r>
              <a:rPr lang="ru-RU" sz="2000" b="1" dirty="0"/>
              <a:t>«Импровизируй»</a:t>
            </a:r>
            <a:r>
              <a:rPr lang="ru-RU" sz="2000" dirty="0"/>
              <a:t>: </a:t>
            </a:r>
            <a:r>
              <a:rPr lang="ru-RU" sz="2000" i="1" dirty="0"/>
              <a:t>“За 2 минуты придумайте игру на сплочение класса”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299</Words>
  <Application>Microsoft Office PowerPoint</Application>
  <PresentationFormat>Экран (16:9)</PresentationFormat>
  <Paragraphs>34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Lato</vt:lpstr>
      <vt:lpstr>Vidaloka</vt:lpstr>
      <vt:lpstr>Arial</vt:lpstr>
      <vt:lpstr>Montserrat</vt:lpstr>
      <vt:lpstr>Crimson Text</vt:lpstr>
      <vt:lpstr>Minimalist Business Slides XL by Slidesgo</vt:lpstr>
      <vt:lpstr>Игра «Увлекательное путешествие в мир педагогики» для обучающихся психолого-педагогического класса как средство формирования представлений о будущей профессии</vt:lpstr>
      <vt:lpstr>Задачи:</vt:lpstr>
      <vt:lpstr>Обучающиеся проходят обучение по следующим программам:</vt:lpstr>
      <vt:lpstr>Презентация PowerPoint</vt:lpstr>
      <vt:lpstr>Презентация PowerPoint</vt:lpstr>
      <vt:lpstr>Игра «Увлекательное путешествие в мир педагогики»</vt:lpstr>
      <vt:lpstr>Игровое поле разделено на пять ключевых направлений работы учителя: </vt:lpstr>
      <vt:lpstr>Трекер успеха</vt:lpstr>
      <vt:lpstr>Примеры заданий:</vt:lpstr>
      <vt:lpstr>Таким образом, игра развивает: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Елизавета Лобова</dc:creator>
  <cp:lastModifiedBy>Дарья Антропова</cp:lastModifiedBy>
  <cp:revision>3</cp:revision>
  <dcterms:modified xsi:type="dcterms:W3CDTF">2025-12-09T09:29:27Z</dcterms:modified>
</cp:coreProperties>
</file>